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751" r:id="rId3"/>
    <p:sldId id="743" r:id="rId4"/>
    <p:sldId id="752" r:id="rId5"/>
    <p:sldId id="745" r:id="rId6"/>
    <p:sldId id="755" r:id="rId7"/>
    <p:sldId id="753" r:id="rId8"/>
    <p:sldId id="747" r:id="rId9"/>
    <p:sldId id="754" r:id="rId10"/>
    <p:sldId id="746" r:id="rId11"/>
    <p:sldId id="756" r:id="rId12"/>
    <p:sldId id="750" r:id="rId13"/>
    <p:sldId id="748" r:id="rId1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E6D"/>
    <a:srgbClr val="6410F5"/>
    <a:srgbClr val="EA41D0"/>
    <a:srgbClr val="D8EAF6"/>
    <a:srgbClr val="DEDEDE"/>
    <a:srgbClr val="001B36"/>
    <a:srgbClr val="F5F5F5"/>
    <a:srgbClr val="1027F5"/>
    <a:srgbClr val="FBB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67"/>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slide">
    <p:bg>
      <p:bgPr>
        <a:solidFill>
          <a:schemeClr val="bg1"/>
        </a:solidFill>
        <a:effectLst/>
      </p:bgPr>
    </p:bg>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7B02250B-402A-7032-F518-B3CE556AFBF0}"/>
              </a:ext>
            </a:extLst>
          </p:cNvPr>
          <p:cNvPicPr>
            <a:picLocks noChangeAspect="1"/>
          </p:cNvPicPr>
          <p:nvPr userDrawn="1"/>
        </p:nvPicPr>
        <p:blipFill rotWithShape="1">
          <a:blip r:embed="rId2"/>
          <a:srcRect t="18261" b="6739"/>
          <a:stretch/>
        </p:blipFill>
        <p:spPr>
          <a:xfrm>
            <a:off x="0" y="-1"/>
            <a:ext cx="12192001" cy="6858001"/>
          </a:xfrm>
          <a:prstGeom prst="rect">
            <a:avLst/>
          </a:prstGeom>
        </p:spPr>
      </p:pic>
      <p:sp>
        <p:nvSpPr>
          <p:cNvPr id="5" name="Rektangel 4">
            <a:extLst>
              <a:ext uri="{FF2B5EF4-FFF2-40B4-BE49-F238E27FC236}">
                <a16:creationId xmlns:a16="http://schemas.microsoft.com/office/drawing/2014/main" id="{BFC13994-76EF-DE39-D399-C797AFF1FDE5}"/>
              </a:ext>
            </a:extLst>
          </p:cNvPr>
          <p:cNvSpPr/>
          <p:nvPr userDrawn="1"/>
        </p:nvSpPr>
        <p:spPr>
          <a:xfrm>
            <a:off x="0" y="1"/>
            <a:ext cx="12192000" cy="6858000"/>
          </a:xfrm>
          <a:prstGeom prst="rect">
            <a:avLst/>
          </a:prstGeom>
          <a:gradFill>
            <a:gsLst>
              <a:gs pos="0">
                <a:schemeClr val="tx1">
                  <a:alpha val="0"/>
                </a:schemeClr>
              </a:gs>
              <a:gs pos="76000">
                <a:schemeClr val="tx1">
                  <a:alpha val="54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gradFill>
                <a:gsLst>
                  <a:gs pos="0">
                    <a:srgbClr val="6410F5"/>
                  </a:gs>
                  <a:gs pos="99000">
                    <a:srgbClr val="EA41D0"/>
                  </a:gs>
                </a:gsLst>
                <a:lin ang="2700000" scaled="0"/>
              </a:gradFill>
            </a:endParaRPr>
          </a:p>
        </p:txBody>
      </p:sp>
      <p:sp>
        <p:nvSpPr>
          <p:cNvPr id="2" name="Titel 1">
            <a:extLst>
              <a:ext uri="{FF2B5EF4-FFF2-40B4-BE49-F238E27FC236}">
                <a16:creationId xmlns:a16="http://schemas.microsoft.com/office/drawing/2014/main" id="{83019587-D1A6-D282-D1C7-A11D85BD362C}"/>
              </a:ext>
            </a:extLst>
          </p:cNvPr>
          <p:cNvSpPr>
            <a:spLocks noGrp="1"/>
          </p:cNvSpPr>
          <p:nvPr>
            <p:ph type="ctrTitle"/>
          </p:nvPr>
        </p:nvSpPr>
        <p:spPr>
          <a:xfrm>
            <a:off x="1524000" y="2646604"/>
            <a:ext cx="9144000" cy="2133354"/>
          </a:xfrm>
        </p:spPr>
        <p:txBody>
          <a:bodyPr anchor="b">
            <a:normAutofit/>
          </a:bodyPr>
          <a:lstStyle>
            <a:lvl1pPr algn="l">
              <a:defRPr sz="4800">
                <a:solidFill>
                  <a:srgbClr val="EBF4FB"/>
                </a:solidFill>
              </a:defRPr>
            </a:lvl1pPr>
          </a:lstStyle>
          <a:p>
            <a:r>
              <a:rPr lang="da-DK"/>
              <a:t>Klik for at redigere titeltypografien i masteren</a:t>
            </a:r>
            <a:endParaRPr lang="da-DK" dirty="0"/>
          </a:p>
        </p:txBody>
      </p:sp>
      <p:sp>
        <p:nvSpPr>
          <p:cNvPr id="3" name="Undertitel 2">
            <a:extLst>
              <a:ext uri="{FF2B5EF4-FFF2-40B4-BE49-F238E27FC236}">
                <a16:creationId xmlns:a16="http://schemas.microsoft.com/office/drawing/2014/main" id="{D62C3F76-F539-EB80-2974-E4234C5C165E}"/>
              </a:ext>
            </a:extLst>
          </p:cNvPr>
          <p:cNvSpPr>
            <a:spLocks noGrp="1"/>
          </p:cNvSpPr>
          <p:nvPr>
            <p:ph type="subTitle" idx="1"/>
          </p:nvPr>
        </p:nvSpPr>
        <p:spPr>
          <a:xfrm>
            <a:off x="1524000" y="4872034"/>
            <a:ext cx="9144000" cy="746762"/>
          </a:xfrm>
        </p:spPr>
        <p:txBody>
          <a:bodyPr>
            <a:normAutofit/>
          </a:bodyPr>
          <a:lstStyle>
            <a:lvl1pPr marL="0" indent="0" algn="l">
              <a:buNone/>
              <a:defRPr sz="1800" b="0" i="0">
                <a:solidFill>
                  <a:srgbClr val="FBB040"/>
                </a:solidFill>
                <a:latin typeface="Aptos" panose="020B000402020202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9" name="Billede 7">
            <a:extLst>
              <a:ext uri="{FF2B5EF4-FFF2-40B4-BE49-F238E27FC236}">
                <a16:creationId xmlns:a16="http://schemas.microsoft.com/office/drawing/2014/main" id="{6BD93290-44A2-12AA-7FFD-DAAAE73C444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 y="5900376"/>
            <a:ext cx="2879995" cy="955246"/>
          </a:xfrm>
          <a:prstGeom prst="rect">
            <a:avLst/>
          </a:prstGeom>
        </p:spPr>
      </p:pic>
    </p:spTree>
    <p:extLst>
      <p:ext uri="{BB962C8B-B14F-4D97-AF65-F5344CB8AC3E}">
        <p14:creationId xmlns:p14="http://schemas.microsoft.com/office/powerpoint/2010/main" val="17949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1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rotWithShape="1">
          <a:blip r:embed="rId2"/>
          <a:srcRect l="52" t="16908" r="-52" b="1868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b="0" i="0">
                <a:solidFill>
                  <a:srgbClr val="002E6D"/>
                </a:solidFill>
                <a:latin typeface="Aptos" panose="020B00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276559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a:blip r:embed="rId2"/>
          <a:srcRect t="17799" b="1779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a:solidFill>
                  <a:srgbClr val="002E6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342142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el og indholdsobjekt">
    <p:bg>
      <p:bgPr>
        <a:solidFill>
          <a:srgbClr val="F5F5F5"/>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D3D288-2CDE-257E-E73E-D17AB0E84A53}"/>
              </a:ext>
            </a:extLst>
          </p:cNvPr>
          <p:cNvSpPr>
            <a:spLocks noGrp="1"/>
          </p:cNvSpPr>
          <p:nvPr>
            <p:ph type="title"/>
          </p:nvPr>
        </p:nvSpPr>
        <p:spPr/>
        <p:txBody>
          <a:bodyPr/>
          <a:lstStyle>
            <a:lvl1pPr>
              <a:defRPr>
                <a:gradFill>
                  <a:gsLst>
                    <a:gs pos="0">
                      <a:srgbClr val="EA41D0"/>
                    </a:gs>
                    <a:gs pos="76000">
                      <a:srgbClr val="6410F5"/>
                    </a:gs>
                  </a:gsLst>
                  <a:lin ang="2700000" scaled="0"/>
                </a:gradFill>
              </a:defRPr>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44C1F2F6-ADE5-3604-CD06-DA0DC7B79EBC}"/>
              </a:ext>
            </a:extLst>
          </p:cNvPr>
          <p:cNvSpPr>
            <a:spLocks noGrp="1"/>
          </p:cNvSpPr>
          <p:nvPr>
            <p:ph idx="1"/>
          </p:nvPr>
        </p:nvSpPr>
        <p:spPr/>
        <p:txBody>
          <a:bodyPr/>
          <a:lstStyle>
            <a:lvl1pPr marL="228600" indent="-228600">
              <a:buSzPct val="70000"/>
              <a:buFontTx/>
              <a:buBlip>
                <a:blip r:embed="rId2"/>
              </a:buBlip>
              <a:defRPr/>
            </a:lvl1pPr>
            <a:lvl2pPr marL="685800" indent="-228600">
              <a:buSzPct val="70000"/>
              <a:buFontTx/>
              <a:buBlip>
                <a:blip r:embed="rId2"/>
              </a:buBlip>
              <a:defRPr/>
            </a:lvl2pPr>
            <a:lvl3pPr marL="1143000" indent="-228600">
              <a:buSzPct val="70000"/>
              <a:buFontTx/>
              <a:buBlip>
                <a:blip r:embed="rId2"/>
              </a:buBlip>
              <a:defRPr/>
            </a:lvl3pPr>
            <a:lvl4pPr marL="1600200" indent="-228600">
              <a:buSzPct val="70000"/>
              <a:buFontTx/>
              <a:buBlip>
                <a:blip r:embed="rId2"/>
              </a:buBlip>
              <a:defRPr/>
            </a:lvl4pPr>
            <a:lvl5pPr marL="2057400" indent="-228600">
              <a:buSzPct val="70000"/>
              <a:buFontTx/>
              <a:buBlip>
                <a:blip r:embed="rId2"/>
              </a:buBlip>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55325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78304-A789-1F6D-B4E1-8E6554ECBEBF}"/>
              </a:ext>
            </a:extLst>
          </p:cNvPr>
          <p:cNvSpPr>
            <a:spLocks noGrp="1"/>
          </p:cNvSpPr>
          <p:nvPr>
            <p:ph type="title"/>
          </p:nvPr>
        </p:nvSpPr>
        <p:spPr/>
        <p:txBody>
          <a:body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B123BDC9-043F-0D4F-5860-4992F5AE73E3}"/>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a:extLst>
              <a:ext uri="{FF2B5EF4-FFF2-40B4-BE49-F238E27FC236}">
                <a16:creationId xmlns:a16="http://schemas.microsoft.com/office/drawing/2014/main" id="{8AA03D14-A2C7-EA42-BB39-FB18AE44B792}"/>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91305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25D0E-B8BD-4187-A93B-0A07AA20CEBC}"/>
              </a:ext>
            </a:extLst>
          </p:cNvPr>
          <p:cNvSpPr>
            <a:spLocks noGrp="1"/>
          </p:cNvSpPr>
          <p:nvPr>
            <p:ph type="title"/>
          </p:nvPr>
        </p:nvSpPr>
        <p:spPr>
          <a:xfrm>
            <a:off x="839788" y="365125"/>
            <a:ext cx="10515600" cy="1325563"/>
          </a:xfrm>
        </p:spPr>
        <p:txBody>
          <a:bodyPr/>
          <a:lstStyle/>
          <a:p>
            <a:r>
              <a:rPr lang="da-DK"/>
              <a:t>Klik for at redigere titeltypografien i masteren</a:t>
            </a:r>
            <a:endParaRPr lang="da-DK" dirty="0"/>
          </a:p>
        </p:txBody>
      </p:sp>
      <p:sp>
        <p:nvSpPr>
          <p:cNvPr id="3" name="Pladsholder til tekst 2">
            <a:extLst>
              <a:ext uri="{FF2B5EF4-FFF2-40B4-BE49-F238E27FC236}">
                <a16:creationId xmlns:a16="http://schemas.microsoft.com/office/drawing/2014/main" id="{FA7F5B9E-EB75-91EE-A548-3A0573E97647}"/>
              </a:ext>
            </a:extLst>
          </p:cNvPr>
          <p:cNvSpPr>
            <a:spLocks noGrp="1"/>
          </p:cNvSpPr>
          <p:nvPr>
            <p:ph type="body" idx="1"/>
          </p:nvPr>
        </p:nvSpPr>
        <p:spPr>
          <a:xfrm>
            <a:off x="839788" y="1681163"/>
            <a:ext cx="5157787" cy="823912"/>
          </a:xfrm>
        </p:spPr>
        <p:txBody>
          <a:bodyPr anchor="b"/>
          <a:lstStyle>
            <a:lvl1pPr marL="0" indent="0">
              <a:buNone/>
              <a:defRPr sz="2400" b="1">
                <a:solidFill>
                  <a:srgbClr val="002E6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C5AD6FB9-C812-39B5-C3DE-F1348E2F8B1B}"/>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a:extLst>
              <a:ext uri="{FF2B5EF4-FFF2-40B4-BE49-F238E27FC236}">
                <a16:creationId xmlns:a16="http://schemas.microsoft.com/office/drawing/2014/main" id="{60B06322-70D2-2050-0E60-D063C2FDE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8CC69A3A-83D8-777D-6852-DDBDE34576BA}"/>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7991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F9E88-9059-50D7-69CE-62D39F99E2C4}"/>
              </a:ext>
            </a:extLst>
          </p:cNvPr>
          <p:cNvSpPr>
            <a:spLocks noGrp="1"/>
          </p:cNvSpPr>
          <p:nvPr>
            <p:ph type="title"/>
          </p:nvPr>
        </p:nvSpPr>
        <p:spPr/>
        <p:txBody>
          <a:bodyPr/>
          <a:lstStyle/>
          <a:p>
            <a:r>
              <a:rPr lang="da-DK"/>
              <a:t>Klik for at redigere titeltypografien i masteren</a:t>
            </a:r>
            <a:endParaRPr lang="da-DK" dirty="0"/>
          </a:p>
        </p:txBody>
      </p:sp>
    </p:spTree>
    <p:extLst>
      <p:ext uri="{BB962C8B-B14F-4D97-AF65-F5344CB8AC3E}">
        <p14:creationId xmlns:p14="http://schemas.microsoft.com/office/powerpoint/2010/main" val="295026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579D8-FC80-DFD6-B1D1-EA7B539D4F52}"/>
              </a:ext>
            </a:extLst>
          </p:cNvPr>
          <p:cNvSpPr>
            <a:spLocks noGrp="1"/>
          </p:cNvSpPr>
          <p:nvPr>
            <p:ph type="title"/>
          </p:nvPr>
        </p:nvSpPr>
        <p:spPr>
          <a:xfrm>
            <a:off x="839788" y="457200"/>
            <a:ext cx="10512424" cy="1600200"/>
          </a:xfrm>
        </p:spPr>
        <p:txBody>
          <a:bodyPr anchor="ctr"/>
          <a:lstStyle>
            <a:lvl1pPr>
              <a:defRPr sz="3200"/>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54800F1A-416E-D297-A7E9-A04FA20FB4E2}"/>
              </a:ext>
            </a:extLst>
          </p:cNvPr>
          <p:cNvSpPr>
            <a:spLocks noGrp="1"/>
          </p:cNvSpPr>
          <p:nvPr>
            <p:ph idx="1"/>
          </p:nvPr>
        </p:nvSpPr>
        <p:spPr>
          <a:xfrm>
            <a:off x="5183188" y="2049462"/>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tekst 3">
            <a:extLst>
              <a:ext uri="{FF2B5EF4-FFF2-40B4-BE49-F238E27FC236}">
                <a16:creationId xmlns:a16="http://schemas.microsoft.com/office/drawing/2014/main" id="{1CBC66BD-68B7-58DC-612A-ABB51E169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3823129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CF5052-3FE3-380B-ADE3-050C5753DEE5}"/>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da-DK" dirty="0"/>
          </a:p>
        </p:txBody>
      </p:sp>
      <p:sp>
        <p:nvSpPr>
          <p:cNvPr id="3" name="Pladsholder til billede 2">
            <a:extLst>
              <a:ext uri="{FF2B5EF4-FFF2-40B4-BE49-F238E27FC236}">
                <a16:creationId xmlns:a16="http://schemas.microsoft.com/office/drawing/2014/main" id="{233EEE84-A23C-A597-79B9-B9B2DE817F4F}"/>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p>
        </p:txBody>
      </p:sp>
      <p:sp>
        <p:nvSpPr>
          <p:cNvPr id="4" name="Pladsholder til tekst 3">
            <a:extLst>
              <a:ext uri="{FF2B5EF4-FFF2-40B4-BE49-F238E27FC236}">
                <a16:creationId xmlns:a16="http://schemas.microsoft.com/office/drawing/2014/main" id="{2BDD3CE7-0022-1A1B-7E19-79BAC1FD5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222283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9FAA3B35-CC7E-121F-1894-BFABC29F08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a:extLst>
              <a:ext uri="{FF2B5EF4-FFF2-40B4-BE49-F238E27FC236}">
                <a16:creationId xmlns:a16="http://schemas.microsoft.com/office/drawing/2014/main" id="{7E748900-1FBC-F4E6-E9F4-436E6548DC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pic>
        <p:nvPicPr>
          <p:cNvPr id="8" name="Billede 7">
            <a:extLst>
              <a:ext uri="{FF2B5EF4-FFF2-40B4-BE49-F238E27FC236}">
                <a16:creationId xmlns:a16="http://schemas.microsoft.com/office/drawing/2014/main" id="{D156902E-142E-448C-086C-931A24FD97A5}"/>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0" y="5900376"/>
            <a:ext cx="2880000" cy="955247"/>
          </a:xfrm>
          <a:prstGeom prst="rect">
            <a:avLst/>
          </a:prstGeom>
        </p:spPr>
      </p:pic>
    </p:spTree>
    <p:extLst>
      <p:ext uri="{BB962C8B-B14F-4D97-AF65-F5344CB8AC3E}">
        <p14:creationId xmlns:p14="http://schemas.microsoft.com/office/powerpoint/2010/main" val="675068373"/>
      </p:ext>
    </p:extLst>
  </p:cSld>
  <p:clrMap bg1="lt1" tx1="dk1" bg2="lt2" tx2="dk2" accent1="accent1" accent2="accent2" accent3="accent3" accent4="accent4" accent5="accent5" accent6="accent6" hlink="hlink" folHlink="folHlink"/>
  <p:sldLayoutIdLst>
    <p:sldLayoutId id="2147483672" r:id="rId1"/>
    <p:sldLayoutId id="2147483669" r:id="rId2"/>
    <p:sldLayoutId id="2147483673" r:id="rId3"/>
    <p:sldLayoutId id="2147483670" r:id="rId4"/>
    <p:sldLayoutId id="2147483652" r:id="rId5"/>
    <p:sldLayoutId id="2147483653" r:id="rId6"/>
    <p:sldLayoutId id="2147483654" r:id="rId7"/>
    <p:sldLayoutId id="2147483656" r:id="rId8"/>
    <p:sldLayoutId id="2147483657" r:id="rId9"/>
    <p:sldLayoutId id="2147483655" r:id="rId10"/>
  </p:sldLayoutIdLst>
  <p:txStyles>
    <p:titleStyle>
      <a:lvl1pPr algn="l" defTabSz="914400" rtl="0" eaLnBrk="1" latinLnBrk="0" hangingPunct="1">
        <a:lnSpc>
          <a:spcPct val="90000"/>
        </a:lnSpc>
        <a:spcBef>
          <a:spcPct val="0"/>
        </a:spcBef>
        <a:buNone/>
        <a:defRPr sz="4000" b="1" i="0" kern="1200">
          <a:gradFill>
            <a:gsLst>
              <a:gs pos="0">
                <a:srgbClr val="EA41D0"/>
              </a:gs>
              <a:gs pos="76000">
                <a:srgbClr val="6410F5"/>
              </a:gs>
            </a:gsLst>
            <a:lin ang="2700000" scaled="0"/>
          </a:gradFill>
          <a:latin typeface="Aptos ExtraBold" panose="020B000402020202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SzPct val="70000"/>
        <a:buFontTx/>
        <a:buBlip>
          <a:blip r:embed="rId14"/>
        </a:buBlip>
        <a:defRPr sz="2800" b="0" i="0" kern="1200">
          <a:solidFill>
            <a:srgbClr val="002E6D"/>
          </a:solidFill>
          <a:latin typeface="Aptos" panose="020B000402020202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SzPct val="70000"/>
        <a:buFontTx/>
        <a:buBlip>
          <a:blip r:embed="rId14"/>
        </a:buBlip>
        <a:defRPr sz="2400" b="0" i="0" kern="1200">
          <a:solidFill>
            <a:srgbClr val="002E6D"/>
          </a:solidFill>
          <a:latin typeface="Aptos" panose="020B000402020202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SzPct val="70000"/>
        <a:buFontTx/>
        <a:buBlip>
          <a:blip r:embed="rId14"/>
        </a:buBlip>
        <a:defRPr sz="2000" b="0" i="0" kern="1200">
          <a:solidFill>
            <a:srgbClr val="002E6D"/>
          </a:solidFill>
          <a:latin typeface="Aptos" panose="020B000402020202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el 2">
            <a:extLst>
              <a:ext uri="{FF2B5EF4-FFF2-40B4-BE49-F238E27FC236}">
                <a16:creationId xmlns:a16="http://schemas.microsoft.com/office/drawing/2014/main" id="{98226890-FFEC-4FCA-B3C7-73BCB8DBCDF5}"/>
              </a:ext>
            </a:extLst>
          </p:cNvPr>
          <p:cNvSpPr>
            <a:spLocks noGrp="1"/>
          </p:cNvSpPr>
          <p:nvPr>
            <p:ph type="body" idx="1"/>
          </p:nvPr>
        </p:nvSpPr>
        <p:spPr/>
        <p:txBody>
          <a:bodyPr/>
          <a:lstStyle/>
          <a:p>
            <a:endParaRPr lang="da-DK" dirty="0"/>
          </a:p>
        </p:txBody>
      </p:sp>
      <p:sp>
        <p:nvSpPr>
          <p:cNvPr id="2" name="Titel 1">
            <a:extLst>
              <a:ext uri="{FF2B5EF4-FFF2-40B4-BE49-F238E27FC236}">
                <a16:creationId xmlns:a16="http://schemas.microsoft.com/office/drawing/2014/main" id="{5D786C43-6953-92F7-A8C6-09A943315E22}"/>
              </a:ext>
            </a:extLst>
          </p:cNvPr>
          <p:cNvSpPr>
            <a:spLocks noGrp="1"/>
          </p:cNvSpPr>
          <p:nvPr>
            <p:ph type="title"/>
          </p:nvPr>
        </p:nvSpPr>
        <p:spPr/>
        <p:txBody>
          <a:bodyPr/>
          <a:lstStyle/>
          <a:p>
            <a:r>
              <a:rPr lang="da-DK" dirty="0"/>
              <a:t>Kreditaftaler</a:t>
            </a:r>
          </a:p>
        </p:txBody>
      </p:sp>
    </p:spTree>
    <p:extLst>
      <p:ext uri="{BB962C8B-B14F-4D97-AF65-F5344CB8AC3E}">
        <p14:creationId xmlns:p14="http://schemas.microsoft.com/office/powerpoint/2010/main" val="1442249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4</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520846"/>
          </a:xfrm>
          <a:prstGeom prst="rect">
            <a:avLst/>
          </a:prstGeom>
        </p:spPr>
        <p:txBody>
          <a:bodyPr vert="horz" wrap="square" lIns="0" tIns="183952" rIns="0" bIns="0" rtlCol="0">
            <a:spAutoFit/>
          </a:bodyPr>
          <a:lstStyle/>
          <a:p>
            <a:r>
              <a:rPr lang="da-DK" sz="1657" dirty="0"/>
              <a:t>I oktober 2020 var Anders Andersen taget ud for at kigge på en ny bil til privat brug. </a:t>
            </a:r>
          </a:p>
          <a:p>
            <a:endParaRPr lang="da-DK" sz="1657" dirty="0"/>
          </a:p>
          <a:p>
            <a:r>
              <a:rPr lang="da-DK" sz="1657" dirty="0"/>
              <a:t>Han så at Bilforhandleren A/S havde en Citroen C1 til salg for kr. 80.000. </a:t>
            </a:r>
          </a:p>
          <a:p>
            <a:endParaRPr lang="da-DK" sz="1657" dirty="0"/>
          </a:p>
          <a:p>
            <a:r>
              <a:rPr lang="da-DK" sz="1657" dirty="0"/>
              <a:t>Anders Andersen besluttede sig for at købe bilen. </a:t>
            </a:r>
          </a:p>
          <a:p>
            <a:endParaRPr lang="da-DK" sz="1657" dirty="0"/>
          </a:p>
          <a:p>
            <a:r>
              <a:rPr lang="da-DK" sz="1657" dirty="0"/>
              <a:t>Bilforhandleren A/S tilbød Anders Andersen, at han kunne få købet finansieret gennem Bilforhandleren A/S' finansieringspartner, FinansFinans A/S, på gode vilkår. Dette takkede Anders Andersen ja til. Der blev dernæst indgået en købekontrakt vedrørende bilen, en Citroen C1, stelnummer WQBDKFBW99999428R, og FinansFinans A/S godkendte Anders Andersens låneansøgning. Det fremgik af købekontrakten, at FinansFinans A/S fik ejendomsforbehold i bilen, og at Anders Andersen skulle betale kr. 16.000 i udbetaling. </a:t>
            </a:r>
          </a:p>
          <a:p>
            <a:endParaRPr lang="da-DK" sz="1657" dirty="0"/>
          </a:p>
          <a:p>
            <a:r>
              <a:rPr lang="da-DK" sz="1657" dirty="0"/>
              <a:t>Anders Andersens betalte udbetalingen og kørte afsted i sin nye bil.</a:t>
            </a:r>
          </a:p>
          <a:p>
            <a:endParaRPr lang="da-DK" sz="1657" dirty="0"/>
          </a:p>
          <a:p>
            <a:endParaRPr lang="da-DK" sz="1657" dirty="0"/>
          </a:p>
          <a:p>
            <a:endParaRPr lang="da-DK" sz="1657" dirty="0"/>
          </a:p>
        </p:txBody>
      </p:sp>
    </p:spTree>
    <p:extLst>
      <p:ext uri="{BB962C8B-B14F-4D97-AF65-F5344CB8AC3E}">
        <p14:creationId xmlns:p14="http://schemas.microsoft.com/office/powerpoint/2010/main" val="485170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FBCBA-64F1-6120-FDBD-4E2306AF25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252E9A3-6710-EA58-8CB5-12672BFF5199}"/>
              </a:ext>
            </a:extLst>
          </p:cNvPr>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4</a:t>
            </a:r>
            <a:endParaRPr spc="267" dirty="0"/>
          </a:p>
        </p:txBody>
      </p:sp>
      <p:sp>
        <p:nvSpPr>
          <p:cNvPr id="4" name="object 4">
            <a:extLst>
              <a:ext uri="{FF2B5EF4-FFF2-40B4-BE49-F238E27FC236}">
                <a16:creationId xmlns:a16="http://schemas.microsoft.com/office/drawing/2014/main" id="{911EBC54-16AF-536D-7363-816D6FE88B79}"/>
              </a:ext>
            </a:extLst>
          </p:cNvPr>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a:extLst>
              <a:ext uri="{FF2B5EF4-FFF2-40B4-BE49-F238E27FC236}">
                <a16:creationId xmlns:a16="http://schemas.microsoft.com/office/drawing/2014/main" id="{453B1709-6108-8708-F047-E66B62FBEF1E}"/>
              </a:ext>
            </a:extLst>
          </p:cNvPr>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a:extLst>
              <a:ext uri="{FF2B5EF4-FFF2-40B4-BE49-F238E27FC236}">
                <a16:creationId xmlns:a16="http://schemas.microsoft.com/office/drawing/2014/main" id="{5A550FCE-6079-A3EA-DEE3-52CA04B09B4D}"/>
              </a:ext>
            </a:extLst>
          </p:cNvPr>
          <p:cNvSpPr txBox="1"/>
          <p:nvPr/>
        </p:nvSpPr>
        <p:spPr>
          <a:xfrm>
            <a:off x="1993437" y="1403985"/>
            <a:ext cx="8205191" cy="4010835"/>
          </a:xfrm>
          <a:prstGeom prst="rect">
            <a:avLst/>
          </a:prstGeom>
        </p:spPr>
        <p:txBody>
          <a:bodyPr vert="horz" wrap="square" lIns="0" tIns="183952" rIns="0" bIns="0" rtlCol="0">
            <a:spAutoFit/>
          </a:bodyPr>
          <a:lstStyle/>
          <a:p>
            <a:r>
              <a:rPr lang="da-DK" sz="1657" dirty="0"/>
              <a:t>I november 2020 fik en af Anders Andersens kreditorer tinglyst et udlæg i køretøjet, og i januar 2021 blev Anders Andersen fremstillet i fogedretten på FinansFinans A/S' begæring, idet han havde misligholdt sine betalingsforpligtelser, jf. kreditaftalelovens § 29.</a:t>
            </a:r>
          </a:p>
          <a:p>
            <a:endParaRPr lang="da-DK" sz="1657" dirty="0"/>
          </a:p>
          <a:p>
            <a:r>
              <a:rPr lang="da-DK" sz="1657" dirty="0"/>
              <a:t>FinansFinans A/S ville udnytte sit ejendomsforbehold og tage bilen tilbage, men fogedretten konstaterede, at det foranstående udlæg var til hinder herfor. </a:t>
            </a:r>
          </a:p>
          <a:p>
            <a:endParaRPr lang="da-DK" sz="1657" dirty="0"/>
          </a:p>
          <a:p>
            <a:r>
              <a:rPr lang="da-DK" sz="1657" dirty="0"/>
              <a:t>FinansFinans A/S blev rasende og kontaktede deres advokat for at høre, hvordan sagen skulle løses.</a:t>
            </a:r>
          </a:p>
          <a:p>
            <a:endParaRPr lang="da-DK" sz="1657" dirty="0"/>
          </a:p>
          <a:p>
            <a:r>
              <a:rPr lang="da-DK" sz="1657" b="1" dirty="0"/>
              <a:t>Spørgsmål: </a:t>
            </a:r>
          </a:p>
          <a:p>
            <a:endParaRPr lang="da-DK" sz="1657" dirty="0"/>
          </a:p>
          <a:p>
            <a:r>
              <a:rPr lang="da-DK" sz="1657" b="1" dirty="0"/>
              <a:t>Hvordan skal tvisten løses? Giv en begrundet redegørelse herfor.</a:t>
            </a:r>
          </a:p>
          <a:p>
            <a:endParaRPr lang="da-DK" sz="1657" dirty="0"/>
          </a:p>
          <a:p>
            <a:endParaRPr lang="da-DK" sz="1657" dirty="0"/>
          </a:p>
        </p:txBody>
      </p:sp>
    </p:spTree>
    <p:extLst>
      <p:ext uri="{BB962C8B-B14F-4D97-AF65-F5344CB8AC3E}">
        <p14:creationId xmlns:p14="http://schemas.microsoft.com/office/powerpoint/2010/main" val="3438902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B0594-31DF-B651-E032-A09D478875B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5E8DC1F-037B-0DA8-6C4B-C52C451AE16B}"/>
              </a:ext>
            </a:extLst>
          </p:cNvPr>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4</a:t>
            </a:r>
            <a:endParaRPr spc="267" dirty="0"/>
          </a:p>
        </p:txBody>
      </p:sp>
      <p:sp>
        <p:nvSpPr>
          <p:cNvPr id="4" name="object 4">
            <a:extLst>
              <a:ext uri="{FF2B5EF4-FFF2-40B4-BE49-F238E27FC236}">
                <a16:creationId xmlns:a16="http://schemas.microsoft.com/office/drawing/2014/main" id="{04E85562-3500-41C7-212E-4CCFB3826556}"/>
              </a:ext>
            </a:extLst>
          </p:cNvPr>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a:extLst>
              <a:ext uri="{FF2B5EF4-FFF2-40B4-BE49-F238E27FC236}">
                <a16:creationId xmlns:a16="http://schemas.microsoft.com/office/drawing/2014/main" id="{A4688BFF-55F3-D008-581B-4D4A164FF72E}"/>
              </a:ext>
            </a:extLst>
          </p:cNvPr>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a:extLst>
              <a:ext uri="{FF2B5EF4-FFF2-40B4-BE49-F238E27FC236}">
                <a16:creationId xmlns:a16="http://schemas.microsoft.com/office/drawing/2014/main" id="{DE6381FB-9F97-F214-F76F-6E7D34C3629B}"/>
              </a:ext>
            </a:extLst>
          </p:cNvPr>
          <p:cNvSpPr txBox="1"/>
          <p:nvPr/>
        </p:nvSpPr>
        <p:spPr>
          <a:xfrm>
            <a:off x="1993437" y="1403985"/>
            <a:ext cx="8205191" cy="4505585"/>
          </a:xfrm>
          <a:prstGeom prst="rect">
            <a:avLst/>
          </a:prstGeom>
        </p:spPr>
        <p:txBody>
          <a:bodyPr vert="horz" wrap="square" lIns="0" tIns="183952" rIns="0" bIns="0" rtlCol="0">
            <a:spAutoFit/>
          </a:bodyPr>
          <a:lstStyle/>
          <a:p>
            <a:pPr marR="85090">
              <a:lnSpc>
                <a:spcPct val="115000"/>
              </a:lnSpc>
              <a:spcBef>
                <a:spcPts val="905"/>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Der er tale om et kreditkøb, jf. kreditaftalelovens § 4, nr. 15, litra b, idet FinansFinans A/S finansierer købet på baggrund af et samarbejde med Bilforhandleren A/S.</a:t>
            </a:r>
            <a:endParaRPr lang="da-DK" sz="1800" b="1" dirty="0">
              <a:effectLst/>
              <a:latin typeface="Times New Roman" panose="02020603050405020304" pitchFamily="18" charset="0"/>
              <a:ea typeface="Times New Roman" panose="02020603050405020304" pitchFamily="18" charset="0"/>
            </a:endParaRPr>
          </a:p>
          <a:p>
            <a:pPr marR="83820">
              <a:lnSpc>
                <a:spcPct val="115000"/>
              </a:lnSpc>
              <a:spcBef>
                <a:spcPts val="795"/>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Hvis ejendomsforbeholdet er gyldigt, skal det ikke respektere udlægget. </a:t>
            </a:r>
          </a:p>
          <a:p>
            <a:pPr marR="83820">
              <a:lnSpc>
                <a:spcPct val="115000"/>
              </a:lnSpc>
              <a:spcBef>
                <a:spcPts val="795"/>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Spørgsmålet er derfor, om ejendomsforbeholdet er gyldigt?</a:t>
            </a:r>
            <a:endParaRPr lang="da-DK" sz="1800" b="1" dirty="0">
              <a:effectLst/>
              <a:latin typeface="Times New Roman" panose="02020603050405020304" pitchFamily="18" charset="0"/>
              <a:ea typeface="Times New Roman" panose="02020603050405020304" pitchFamily="18" charset="0"/>
            </a:endParaRPr>
          </a:p>
          <a:p>
            <a:pPr marR="83820">
              <a:lnSpc>
                <a:spcPct val="115000"/>
              </a:lnSpc>
              <a:spcBef>
                <a:spcPts val="800"/>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Det fremgår af opgaveteksten, at ejendomsforbeholdet er aftalt inden overgivelsen til Anders Andersen, at det</a:t>
            </a:r>
            <a:r>
              <a:rPr lang="da-DK" sz="1800" b="0" spc="-4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vedrører</a:t>
            </a:r>
            <a:r>
              <a:rPr lang="da-DK" sz="1800" b="0" spc="-4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en</a:t>
            </a:r>
            <a:r>
              <a:rPr lang="da-DK" sz="1800" b="0" spc="-5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finansiering</a:t>
            </a:r>
            <a:r>
              <a:rPr lang="da-DK" sz="1800" b="0" spc="-5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på</a:t>
            </a:r>
            <a:r>
              <a:rPr lang="da-DK" sz="1800" b="0" spc="-3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mere</a:t>
            </a:r>
            <a:r>
              <a:rPr lang="da-DK" sz="1800" b="0" spc="-4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end</a:t>
            </a:r>
            <a:r>
              <a:rPr lang="da-DK" sz="1800" b="0" spc="-4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kr.</a:t>
            </a:r>
            <a:r>
              <a:rPr lang="da-DK" sz="1800" b="0" spc="-4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2.000,</a:t>
            </a:r>
            <a:r>
              <a:rPr lang="da-DK" sz="1800" b="0" spc="-5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og</a:t>
            </a:r>
            <a:r>
              <a:rPr lang="da-DK" sz="1800" b="0" spc="-5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intet</a:t>
            </a:r>
            <a:r>
              <a:rPr lang="da-DK" sz="1800" b="0" spc="-4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tyder</a:t>
            </a:r>
            <a:r>
              <a:rPr lang="da-DK" sz="1800" b="0" spc="-4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på,</a:t>
            </a:r>
            <a:r>
              <a:rPr lang="da-DK" sz="1800" b="0" spc="-5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at</a:t>
            </a:r>
            <a:r>
              <a:rPr lang="da-DK" sz="1800" b="0" spc="-4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der</a:t>
            </a:r>
            <a:r>
              <a:rPr lang="da-DK" sz="1800" b="0" spc="-4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er</a:t>
            </a:r>
            <a:r>
              <a:rPr lang="da-DK" sz="1800" b="0" spc="-4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tale</a:t>
            </a:r>
            <a:r>
              <a:rPr lang="da-DK" sz="1800" b="0" spc="-5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om</a:t>
            </a:r>
            <a:r>
              <a:rPr lang="da-DK" sz="1800" b="0" spc="-4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et</a:t>
            </a:r>
            <a:r>
              <a:rPr lang="da-DK" sz="1800" b="0" spc="-5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variabelt</a:t>
            </a:r>
            <a:r>
              <a:rPr lang="da-DK" sz="1800" b="0" spc="-4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lånebeløb. Kreditaftalelovens § 34, stk. 1, nr. 1-3, er derfor opfyldt. </a:t>
            </a:r>
          </a:p>
          <a:p>
            <a:pPr marR="83820">
              <a:lnSpc>
                <a:spcPct val="115000"/>
              </a:lnSpc>
              <a:spcBef>
                <a:spcPts val="800"/>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Det må lægges til grund, at Anders er forbruger, og der skal derfor være</a:t>
            </a:r>
            <a:r>
              <a:rPr lang="da-DK" sz="1800" b="0" spc="-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erlagt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en udbetaling</a:t>
            </a:r>
            <a:r>
              <a:rPr lang="da-DK" sz="1800" b="0" spc="-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på 20 % af kontantprisen, jf.</a:t>
            </a:r>
            <a:r>
              <a:rPr lang="da-DK" sz="1800" b="0" spc="-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kreditaftalelovens §</a:t>
            </a:r>
            <a:r>
              <a:rPr lang="da-DK" sz="1800" b="0" spc="-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34, stk. 1, nr. 4. </a:t>
            </a:r>
          </a:p>
          <a:p>
            <a:pPr marR="83820">
              <a:lnSpc>
                <a:spcPct val="115000"/>
              </a:lnSpc>
              <a:spcBef>
                <a:spcPts val="800"/>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Dette er sket, idet Anders Andersen har betalt kr. 16.000.</a:t>
            </a:r>
          </a:p>
        </p:txBody>
      </p:sp>
    </p:spTree>
    <p:extLst>
      <p:ext uri="{BB962C8B-B14F-4D97-AF65-F5344CB8AC3E}">
        <p14:creationId xmlns:p14="http://schemas.microsoft.com/office/powerpoint/2010/main" val="1983957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AB155-D2CD-CE41-2D44-5314AD59717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5A2CF2F-DA88-F9F4-5828-4F2833285357}"/>
              </a:ext>
            </a:extLst>
          </p:cNvPr>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4</a:t>
            </a:r>
            <a:endParaRPr spc="267" dirty="0"/>
          </a:p>
        </p:txBody>
      </p:sp>
      <p:sp>
        <p:nvSpPr>
          <p:cNvPr id="4" name="object 4">
            <a:extLst>
              <a:ext uri="{FF2B5EF4-FFF2-40B4-BE49-F238E27FC236}">
                <a16:creationId xmlns:a16="http://schemas.microsoft.com/office/drawing/2014/main" id="{CE67BB18-7607-2905-B813-30B164C25D24}"/>
              </a:ext>
            </a:extLst>
          </p:cNvPr>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a:extLst>
              <a:ext uri="{FF2B5EF4-FFF2-40B4-BE49-F238E27FC236}">
                <a16:creationId xmlns:a16="http://schemas.microsoft.com/office/drawing/2014/main" id="{61C23D76-BB9E-C05F-C471-1B0E09533F28}"/>
              </a:ext>
            </a:extLst>
          </p:cNvPr>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a:extLst>
              <a:ext uri="{FF2B5EF4-FFF2-40B4-BE49-F238E27FC236}">
                <a16:creationId xmlns:a16="http://schemas.microsoft.com/office/drawing/2014/main" id="{7B418782-F12B-E7B3-78B6-4B535893B9AA}"/>
              </a:ext>
            </a:extLst>
          </p:cNvPr>
          <p:cNvSpPr txBox="1"/>
          <p:nvPr/>
        </p:nvSpPr>
        <p:spPr>
          <a:xfrm>
            <a:off x="1993437" y="1403985"/>
            <a:ext cx="8205191" cy="3979672"/>
          </a:xfrm>
          <a:prstGeom prst="rect">
            <a:avLst/>
          </a:prstGeom>
        </p:spPr>
        <p:txBody>
          <a:bodyPr vert="horz" wrap="square" lIns="0" tIns="183952" rIns="0" bIns="0" rtlCol="0">
            <a:spAutoFit/>
          </a:bodyPr>
          <a:lstStyle/>
          <a:p>
            <a:pPr marR="82550">
              <a:lnSpc>
                <a:spcPct val="115000"/>
              </a:lnSpc>
              <a:spcBef>
                <a:spcPts val="795"/>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Ejendomsforbeholdet</a:t>
            </a:r>
            <a:r>
              <a:rPr lang="da-DK" sz="1800" b="0" spc="-6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er</a:t>
            </a:r>
            <a:r>
              <a:rPr lang="da-DK" sz="1800" b="0" spc="-6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derfor</a:t>
            </a:r>
            <a:r>
              <a:rPr lang="da-DK" sz="1800" b="0" spc="-6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gyldigt</a:t>
            </a:r>
            <a:r>
              <a:rPr lang="da-DK" sz="1800" b="0" spc="-6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og</a:t>
            </a:r>
            <a:r>
              <a:rPr lang="da-DK" sz="1800" b="0" spc="-6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skal</a:t>
            </a:r>
            <a:r>
              <a:rPr lang="da-DK" sz="1800" b="0" spc="-6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som</a:t>
            </a:r>
            <a:r>
              <a:rPr lang="da-DK" sz="1800" b="0" spc="-6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udgangspunkt</a:t>
            </a:r>
            <a:r>
              <a:rPr lang="da-DK" sz="1800" b="0" spc="-6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respekteres</a:t>
            </a:r>
            <a:r>
              <a:rPr lang="da-DK" sz="1800" b="0" spc="-6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af</a:t>
            </a:r>
            <a:r>
              <a:rPr lang="da-DK" sz="1800" b="0" spc="-6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udlægshaveren.</a:t>
            </a:r>
            <a:r>
              <a:rPr lang="da-DK" sz="1800" b="0" spc="-6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p>
          <a:p>
            <a:pPr marR="82550">
              <a:lnSpc>
                <a:spcPct val="115000"/>
              </a:lnSpc>
              <a:spcBef>
                <a:spcPts val="795"/>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Det</a:t>
            </a:r>
            <a:r>
              <a:rPr lang="da-DK" sz="1800" b="0" spc="-6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fremgår dog</a:t>
            </a:r>
            <a:r>
              <a:rPr lang="da-DK" sz="1800" b="0" spc="-4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ikke</a:t>
            </a:r>
            <a:r>
              <a:rPr lang="da-DK" sz="1800" b="0" spc="-3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af</a:t>
            </a:r>
            <a:r>
              <a:rPr lang="da-DK" sz="1800" b="0" spc="-4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opgaveteksten,</a:t>
            </a:r>
            <a:r>
              <a:rPr lang="da-DK" sz="1800" b="0" spc="-3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at</a:t>
            </a:r>
            <a:r>
              <a:rPr lang="da-DK" sz="1800" b="0" spc="-3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ejendomsforbeholdet</a:t>
            </a:r>
            <a:r>
              <a:rPr lang="da-DK" sz="1800" b="0" spc="-3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er</a:t>
            </a:r>
            <a:r>
              <a:rPr lang="da-DK" sz="1800" b="0" spc="-4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blevet</a:t>
            </a:r>
            <a:r>
              <a:rPr lang="da-DK" sz="1800" b="0" spc="-3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tinglyst.</a:t>
            </a:r>
            <a:r>
              <a:rPr lang="da-DK" sz="1800" b="0" spc="-3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Tinglysning</a:t>
            </a:r>
            <a:r>
              <a:rPr lang="da-DK" sz="1800" b="0" spc="-4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af</a:t>
            </a:r>
            <a:r>
              <a:rPr lang="da-DK" sz="1800" b="0" spc="-3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ejendomsforbehold</a:t>
            </a:r>
            <a:r>
              <a:rPr lang="da-DK" sz="1800" b="0" spc="-4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skal ske i bilbogen for at opnå beskyttelse mod tredjemand, jf. tinglysningslovens § 42d, stk. 1, og derfor er FinansFinans A/S ikke beskyttet over for udlægget.</a:t>
            </a:r>
            <a:endParaRPr lang="da-DK" sz="1800" b="1" dirty="0">
              <a:effectLst/>
              <a:latin typeface="Times New Roman" panose="02020603050405020304" pitchFamily="18" charset="0"/>
              <a:ea typeface="Times New Roman" panose="02020603050405020304" pitchFamily="18" charset="0"/>
            </a:endParaRPr>
          </a:p>
          <a:p>
            <a:pPr marR="83820">
              <a:lnSpc>
                <a:spcPct val="115000"/>
              </a:lnSpc>
              <a:spcBef>
                <a:spcPts val="795"/>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Udlægget skal derfor ikke respektere ejendomsforbeholdet, og FinansFinans A/S kan derfor ikke tage køretøjet tilbage på grund af tredjemands bedre ret. </a:t>
            </a:r>
          </a:p>
          <a:p>
            <a:pPr marR="83820">
              <a:lnSpc>
                <a:spcPct val="115000"/>
              </a:lnSpc>
              <a:spcBef>
                <a:spcPts val="795"/>
              </a:spcBef>
            </a:pP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FinansFinans</a:t>
            </a:r>
            <a:r>
              <a:rPr lang="da-DK" sz="1800" b="0" spc="-1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A/S</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bør</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derfor</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foretage</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udlæg</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for</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køretøjets</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ideelle</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værdi,</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jf.</a:t>
            </a:r>
            <a:r>
              <a:rPr lang="da-DK" sz="1800" b="0" spc="-1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U.2010.1131H,</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idet</a:t>
            </a:r>
            <a:r>
              <a:rPr lang="da-DK" sz="1800" b="0" spc="-15"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 </a:t>
            </a:r>
            <a:r>
              <a:rPr lang="da-DK" sz="1800" b="0" dirty="0">
                <a:solidFill>
                  <a:srgbClr val="FF0000"/>
                </a:solidFill>
                <a:effectLst/>
                <a:latin typeface="Aptos" panose="020B0004020202020204" pitchFamily="34" charset="0"/>
                <a:ea typeface="Times New Roman" panose="02020603050405020304" pitchFamily="18" charset="0"/>
                <a:cs typeface="Calibri" panose="020F0502020204030204" pitchFamily="34" charset="0"/>
              </a:rPr>
              <a:t>FinansFinans A/S dermed formuemæssigt stilles på samme måde, som hvis køretøjet var taget retur. </a:t>
            </a:r>
            <a:endParaRPr lang="da-DK"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7562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1</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520846"/>
          </a:xfrm>
          <a:prstGeom prst="rect">
            <a:avLst/>
          </a:prstGeom>
        </p:spPr>
        <p:txBody>
          <a:bodyPr vert="horz" wrap="square" lIns="0" tIns="183952" rIns="0" bIns="0" rtlCol="0">
            <a:spAutoFit/>
          </a:bodyPr>
          <a:lstStyle/>
          <a:p>
            <a:r>
              <a:rPr lang="da-DK" sz="1657" dirty="0"/>
              <a:t>Claire vil gerne have en ny mobiltelefon. Men hun er flad, så hun går på internettet og finder via Google et dansk firma, </a:t>
            </a:r>
            <a:r>
              <a:rPr lang="da-DK" sz="1657" dirty="0" err="1"/>
              <a:t>LetLån</a:t>
            </a:r>
            <a:r>
              <a:rPr lang="da-DK" sz="1657" dirty="0"/>
              <a:t>, som låner penge ud. Hun udfylder et skema online, modtager 10.000 kr., som hun bruger samme eftermiddag på købe en ny mobiltelefon i den lokale butik.</a:t>
            </a:r>
          </a:p>
          <a:p>
            <a:endParaRPr lang="da-DK" sz="1657" dirty="0"/>
          </a:p>
          <a:p>
            <a:r>
              <a:rPr lang="da-DK" sz="1657" dirty="0"/>
              <a:t>Efter en måned virker mobiltelefonen ikke længere. Hun henvender sig til sælger og forlanger at få sine penge igen. Sælger nægter, da sælger mener, at fejlen skyldes, at hun har brugt den for aktivt. </a:t>
            </a:r>
          </a:p>
          <a:p>
            <a:endParaRPr lang="da-DK" sz="1657" dirty="0"/>
          </a:p>
          <a:p>
            <a:r>
              <a:rPr lang="da-DK" sz="1657" dirty="0"/>
              <a:t>Senere samme dag, dukker der en opkrævning op fra </a:t>
            </a:r>
            <a:r>
              <a:rPr lang="da-DK" sz="1657" dirty="0" err="1"/>
              <a:t>LetLån</a:t>
            </a:r>
            <a:r>
              <a:rPr lang="da-DK" sz="1657" dirty="0"/>
              <a:t>. Claire nægter at betale </a:t>
            </a:r>
            <a:r>
              <a:rPr lang="da-DK" sz="1657" dirty="0" err="1"/>
              <a:t>LetLån</a:t>
            </a:r>
            <a:r>
              <a:rPr lang="da-DK" sz="1657" dirty="0"/>
              <a:t>, fordi den mobiltelefon, hun har købt for pengene, ikke virker. Hun vil fortryde lånet, hvilket hun har hørt er muligt.</a:t>
            </a:r>
          </a:p>
          <a:p>
            <a:endParaRPr lang="da-DK" sz="1657" dirty="0"/>
          </a:p>
          <a:p>
            <a:r>
              <a:rPr lang="da-DK" sz="1657" u="sng" dirty="0"/>
              <a:t>Spørgsmål</a:t>
            </a:r>
            <a:r>
              <a:rPr lang="da-DK" sz="1657" dirty="0"/>
              <a:t>:</a:t>
            </a:r>
          </a:p>
          <a:p>
            <a:r>
              <a:rPr lang="da-DK" sz="1657" dirty="0"/>
              <a:t> </a:t>
            </a:r>
          </a:p>
          <a:p>
            <a:r>
              <a:rPr lang="da-DK" sz="1657" dirty="0"/>
              <a:t>1. 	Kan Claire nægte at betale </a:t>
            </a:r>
            <a:r>
              <a:rPr lang="da-DK" sz="1657" dirty="0" err="1"/>
              <a:t>LetLån</a:t>
            </a:r>
            <a:r>
              <a:rPr lang="da-DK" sz="1657" dirty="0"/>
              <a:t>?</a:t>
            </a:r>
          </a:p>
          <a:p>
            <a:r>
              <a:rPr lang="da-DK" sz="1657" dirty="0"/>
              <a:t>2. 	Kan Claire fortryde lånet?</a:t>
            </a:r>
          </a:p>
        </p:txBody>
      </p:sp>
    </p:spTree>
    <p:extLst>
      <p:ext uri="{BB962C8B-B14F-4D97-AF65-F5344CB8AC3E}">
        <p14:creationId xmlns:p14="http://schemas.microsoft.com/office/powerpoint/2010/main" val="417727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3072"/>
            <a:ext cx="8542730" cy="568674"/>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1 – KAL § 19</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520846"/>
          </a:xfrm>
          <a:prstGeom prst="rect">
            <a:avLst/>
          </a:prstGeom>
        </p:spPr>
        <p:txBody>
          <a:bodyPr vert="horz" wrap="square" lIns="0" tIns="183952" rIns="0" bIns="0" rtlCol="0">
            <a:spAutoFit/>
          </a:bodyPr>
          <a:lstStyle/>
          <a:p>
            <a:r>
              <a:rPr lang="da-DK" sz="1657" u="sng" dirty="0"/>
              <a:t>Spørgsmål</a:t>
            </a:r>
            <a:r>
              <a:rPr lang="da-DK" sz="1657" dirty="0"/>
              <a:t>:</a:t>
            </a:r>
          </a:p>
          <a:p>
            <a:r>
              <a:rPr lang="da-DK" sz="1657" dirty="0"/>
              <a:t> </a:t>
            </a:r>
          </a:p>
          <a:p>
            <a:r>
              <a:rPr lang="da-DK" sz="1657" dirty="0"/>
              <a:t>1. 	Kan Claire nægte at betale </a:t>
            </a:r>
            <a:r>
              <a:rPr lang="da-DK" sz="1657" dirty="0" err="1"/>
              <a:t>LetLån</a:t>
            </a:r>
            <a:r>
              <a:rPr lang="da-DK" sz="1657" dirty="0"/>
              <a:t>?</a:t>
            </a:r>
          </a:p>
          <a:p>
            <a:r>
              <a:rPr lang="da-DK" sz="1657" dirty="0"/>
              <a:t>2. 	Kan Claire fortryde lånet?</a:t>
            </a:r>
          </a:p>
          <a:p>
            <a:r>
              <a:rPr lang="da-DK" sz="1657" dirty="0"/>
              <a:t> </a:t>
            </a:r>
          </a:p>
          <a:p>
            <a:endParaRPr lang="da-DK" sz="1657" i="1" dirty="0">
              <a:solidFill>
                <a:srgbClr val="FF0000"/>
              </a:solidFill>
            </a:endParaRPr>
          </a:p>
          <a:p>
            <a:pPr marL="420761" indent="-420761">
              <a:buFont typeface="+mj-lt"/>
              <a:buAutoNum type="arabicPeriod"/>
            </a:pPr>
            <a:r>
              <a:rPr lang="da-DK" sz="1657" i="1" dirty="0">
                <a:solidFill>
                  <a:srgbClr val="FF0000"/>
                </a:solidFill>
              </a:rPr>
              <a:t>Der er tale om </a:t>
            </a:r>
            <a:r>
              <a:rPr lang="da-DK" sz="1657" b="1" i="1" dirty="0">
                <a:solidFill>
                  <a:srgbClr val="FF0000"/>
                </a:solidFill>
              </a:rPr>
              <a:t>et fritstående lån</a:t>
            </a:r>
            <a:r>
              <a:rPr lang="da-DK" sz="1657" i="1" dirty="0">
                <a:solidFill>
                  <a:srgbClr val="FF0000"/>
                </a:solidFill>
              </a:rPr>
              <a:t>, og Claire skal derfor betale, da der ikke er sammenhæng mellem lån og købeaftale.</a:t>
            </a:r>
            <a:endParaRPr lang="da-DK" sz="1657" dirty="0">
              <a:solidFill>
                <a:srgbClr val="FF0000"/>
              </a:solidFill>
            </a:endParaRPr>
          </a:p>
          <a:p>
            <a:pPr marL="420761" indent="-420761">
              <a:buFont typeface="+mj-lt"/>
              <a:buAutoNum type="arabicPeriod"/>
            </a:pPr>
            <a:endParaRPr lang="da-DK" sz="1657" i="1" dirty="0">
              <a:solidFill>
                <a:srgbClr val="FF0000"/>
              </a:solidFill>
            </a:endParaRPr>
          </a:p>
          <a:p>
            <a:pPr marL="420761" indent="-420761">
              <a:buFont typeface="+mj-lt"/>
              <a:buAutoNum type="arabicPeriod"/>
            </a:pPr>
            <a:r>
              <a:rPr lang="da-DK" sz="1657" i="1" dirty="0">
                <a:solidFill>
                  <a:srgbClr val="FF0000"/>
                </a:solidFill>
              </a:rPr>
              <a:t>Aftalen om lånet kan fortrydes senest 14 dage efter aftalens indgåelse, jf. </a:t>
            </a:r>
            <a:r>
              <a:rPr lang="da-DK" sz="1657" b="1" i="1" dirty="0">
                <a:solidFill>
                  <a:srgbClr val="FF0000"/>
                </a:solidFill>
              </a:rPr>
              <a:t>KAL § 19</a:t>
            </a:r>
            <a:r>
              <a:rPr lang="da-DK" sz="1657" i="1" dirty="0">
                <a:solidFill>
                  <a:srgbClr val="FF0000"/>
                </a:solidFill>
              </a:rPr>
              <a:t>. Men hun skal jo så tilbagelevere pengene, hvilket hun må forventes at have svært ved. </a:t>
            </a:r>
            <a:endParaRPr lang="da-DK" sz="1657" dirty="0">
              <a:solidFill>
                <a:srgbClr val="FF0000"/>
              </a:solidFill>
            </a:endParaRPr>
          </a:p>
          <a:p>
            <a:r>
              <a:rPr lang="da-DK" sz="1657" i="1" dirty="0">
                <a:solidFill>
                  <a:srgbClr val="FF0000"/>
                </a:solidFill>
              </a:rPr>
              <a:t> </a:t>
            </a:r>
            <a:endParaRPr lang="da-DK" sz="1657" dirty="0">
              <a:solidFill>
                <a:srgbClr val="FF0000"/>
              </a:solidFill>
            </a:endParaRPr>
          </a:p>
          <a:p>
            <a:r>
              <a:rPr lang="da-DK" sz="1657" i="1" dirty="0">
                <a:solidFill>
                  <a:srgbClr val="FF0000"/>
                </a:solidFill>
              </a:rPr>
              <a:t>Vedrørende mobiltelefonen vil formodningsreglen medføre </a:t>
            </a:r>
            <a:r>
              <a:rPr lang="da-DK" sz="1657" i="1" u="sng" dirty="0">
                <a:solidFill>
                  <a:srgbClr val="FF0000"/>
                </a:solidFill>
              </a:rPr>
              <a:t>køberetligt</a:t>
            </a:r>
            <a:r>
              <a:rPr lang="da-DK" sz="1657" i="1" dirty="0">
                <a:solidFill>
                  <a:srgbClr val="FF0000"/>
                </a:solidFill>
              </a:rPr>
              <a:t>, at sælger har bevisbyrden for at manglen ikke var tilstede på købstidspunktet, og sælger vil ikke kunne undsige sig reklamationsretten. Sælger har afhjælpningsret, men på grund af reklamationsretten også pligt til at reparere eller udskifte mobiltelefonen. Der er tale om en væsentlig mangel, hvorfor der kan hæves, såfremt sælger nægter at afhjælpe. </a:t>
            </a:r>
            <a:r>
              <a:rPr lang="da-DK" sz="1657" dirty="0"/>
              <a:t> </a:t>
            </a:r>
          </a:p>
        </p:txBody>
      </p:sp>
    </p:spTree>
    <p:extLst>
      <p:ext uri="{BB962C8B-B14F-4D97-AF65-F5344CB8AC3E}">
        <p14:creationId xmlns:p14="http://schemas.microsoft.com/office/powerpoint/2010/main" val="1409431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2</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775851"/>
          </a:xfrm>
          <a:prstGeom prst="rect">
            <a:avLst/>
          </a:prstGeom>
        </p:spPr>
        <p:txBody>
          <a:bodyPr vert="horz" wrap="square" lIns="0" tIns="183952" rIns="0" bIns="0" rtlCol="0">
            <a:spAutoFit/>
          </a:bodyPr>
          <a:lstStyle/>
          <a:p>
            <a:r>
              <a:rPr lang="da-DK" sz="1657" dirty="0"/>
              <a:t>Claire henvender sig et par dage senere i butikken for at købe en tablet. Hun forelsker sig i en, der ligger lidt over hendes prisniveau, men sælgeren er meget høflig og tilbyder at finde en løsning. Han udleverer en brochure fra firmaet Finans ApS som nok vil finansiere købet. Claire skal ikke lægge nogen udbetaling, men derimod betale 24 rater af 800 kr. Hun udfylder i butikken en elektronisk låneansøgning, der bliver e-mailet til Finans ApS og få minutter senere </a:t>
            </a:r>
            <a:r>
              <a:rPr lang="da-DK" sz="1657"/>
              <a:t>bliver den godkendt</a:t>
            </a:r>
            <a:r>
              <a:rPr lang="da-DK" sz="1657" dirty="0"/>
              <a:t>. </a:t>
            </a:r>
          </a:p>
          <a:p>
            <a:endParaRPr lang="da-DK" sz="1657" dirty="0"/>
          </a:p>
          <a:p>
            <a:r>
              <a:rPr lang="da-DK" sz="1657" dirty="0"/>
              <a:t>Det går godt de første tre måneder, men derefter begynder det at knibe med at få økonomien til at hænge sammen. Samtidig begynder tablettens skærm at svigte, og Claire stopper derfor med at betale. Butikken går i mellemtiden konkurs og kan derfor ikke hjælpe Claire med at afhjælpe manglen. Finans ApS mener ikke, at det er deres problem, at tabletten svigter, og forlanger, at Claire skal betale. Hvis hun ikke betaler, vil de komme og hente hendes tablet. </a:t>
            </a:r>
          </a:p>
          <a:p>
            <a:endParaRPr lang="da-DK" sz="1657" dirty="0"/>
          </a:p>
          <a:p>
            <a:r>
              <a:rPr lang="da-DK" sz="1657" u="sng" dirty="0"/>
              <a:t>Spørgsmål</a:t>
            </a:r>
            <a:r>
              <a:rPr lang="da-DK" sz="1657" dirty="0"/>
              <a:t>:</a:t>
            </a:r>
          </a:p>
          <a:p>
            <a:r>
              <a:rPr lang="da-DK" sz="1657" dirty="0"/>
              <a:t> </a:t>
            </a:r>
          </a:p>
          <a:p>
            <a:r>
              <a:rPr lang="da-DK" sz="1657" dirty="0"/>
              <a:t>1. 	Kan Claire gøre mangelsindsigelser gældende over for Finans ApS?</a:t>
            </a:r>
          </a:p>
          <a:p>
            <a:r>
              <a:rPr lang="da-DK" sz="1657" dirty="0"/>
              <a:t>2. 	Kan Finans ApS tage tabletten i dette tilfælde af, hvor Claire ikke betaler til tiden?     </a:t>
            </a:r>
          </a:p>
        </p:txBody>
      </p:sp>
    </p:spTree>
    <p:extLst>
      <p:ext uri="{BB962C8B-B14F-4D97-AF65-F5344CB8AC3E}">
        <p14:creationId xmlns:p14="http://schemas.microsoft.com/office/powerpoint/2010/main" val="301445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3072"/>
            <a:ext cx="8542730" cy="568674"/>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2 – KAL § 33</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05" y="1478789"/>
            <a:ext cx="8205191" cy="3245817"/>
          </a:xfrm>
          <a:prstGeom prst="rect">
            <a:avLst/>
          </a:prstGeom>
        </p:spPr>
        <p:txBody>
          <a:bodyPr vert="horz" wrap="square" lIns="0" tIns="183952" rIns="0" bIns="0" rtlCol="0">
            <a:spAutoFit/>
          </a:bodyPr>
          <a:lstStyle/>
          <a:p>
            <a:r>
              <a:rPr lang="da-DK" sz="1657" u="sng" dirty="0"/>
              <a:t>Spørgsmål</a:t>
            </a:r>
            <a:r>
              <a:rPr lang="da-DK" sz="1657" dirty="0"/>
              <a:t>:</a:t>
            </a:r>
          </a:p>
          <a:p>
            <a:r>
              <a:rPr lang="da-DK" sz="1657" dirty="0"/>
              <a:t> </a:t>
            </a:r>
          </a:p>
          <a:p>
            <a:r>
              <a:rPr lang="da-DK" sz="1657" dirty="0"/>
              <a:t>1. 	Kan Claire gøre mangelsindsigelser gældende over for Finans ApS?</a:t>
            </a:r>
          </a:p>
          <a:p>
            <a:r>
              <a:rPr lang="da-DK" sz="1657" dirty="0"/>
              <a:t>2. 	Kan Finans ApS tage tabletten i dette tilfælde af, hvor Claire ikke betaler til tiden?     </a:t>
            </a:r>
          </a:p>
          <a:p>
            <a:endParaRPr lang="da-DK" sz="1657" i="1" dirty="0">
              <a:solidFill>
                <a:srgbClr val="FF0000"/>
              </a:solidFill>
            </a:endParaRPr>
          </a:p>
          <a:p>
            <a:endParaRPr lang="da-DK" sz="1657" i="1" dirty="0">
              <a:solidFill>
                <a:srgbClr val="FF0000"/>
              </a:solidFill>
            </a:endParaRPr>
          </a:p>
          <a:p>
            <a:pPr marL="420761" indent="-420761">
              <a:buFont typeface="+mj-lt"/>
              <a:buAutoNum type="arabicPeriod"/>
            </a:pPr>
            <a:endParaRPr lang="da-DK" sz="1657" i="1" dirty="0">
              <a:solidFill>
                <a:srgbClr val="FF0000"/>
              </a:solidFill>
            </a:endParaRPr>
          </a:p>
          <a:p>
            <a:pPr marL="420761" indent="-420761">
              <a:buFont typeface="+mj-lt"/>
              <a:buAutoNum type="arabicPeriod"/>
            </a:pPr>
            <a:r>
              <a:rPr lang="da-DK" sz="1657" i="1" dirty="0">
                <a:solidFill>
                  <a:srgbClr val="FF0000"/>
                </a:solidFill>
              </a:rPr>
              <a:t>Da der er tale om </a:t>
            </a:r>
            <a:r>
              <a:rPr lang="da-DK" sz="1657" b="1" i="1" dirty="0">
                <a:solidFill>
                  <a:srgbClr val="FF0000"/>
                </a:solidFill>
              </a:rPr>
              <a:t>et oprindeligt trepartsforhold </a:t>
            </a:r>
            <a:r>
              <a:rPr lang="da-DK" sz="1657" i="1" dirty="0">
                <a:solidFill>
                  <a:srgbClr val="FF0000"/>
                </a:solidFill>
              </a:rPr>
              <a:t>ifølge </a:t>
            </a:r>
            <a:r>
              <a:rPr lang="da-DK" sz="1657" b="1" i="1" dirty="0">
                <a:solidFill>
                  <a:srgbClr val="FF0000"/>
                </a:solidFill>
              </a:rPr>
              <a:t>KAL § 33</a:t>
            </a:r>
            <a:r>
              <a:rPr lang="da-DK" sz="1657" i="1" dirty="0">
                <a:solidFill>
                  <a:srgbClr val="FF0000"/>
                </a:solidFill>
              </a:rPr>
              <a:t>, kan Claire gøre indsigelse om tablettens mangel gældende over for Finans ApS. </a:t>
            </a:r>
            <a:endParaRPr lang="da-DK" sz="1657" dirty="0">
              <a:solidFill>
                <a:srgbClr val="FF0000"/>
              </a:solidFill>
            </a:endParaRPr>
          </a:p>
          <a:p>
            <a:pPr marL="420761" indent="-420761">
              <a:buFont typeface="+mj-lt"/>
              <a:buAutoNum type="arabicPeriod"/>
            </a:pPr>
            <a:endParaRPr lang="da-DK" sz="1657" i="1" dirty="0">
              <a:solidFill>
                <a:srgbClr val="FF0000"/>
              </a:solidFill>
            </a:endParaRPr>
          </a:p>
          <a:p>
            <a:pPr marL="420761" indent="-420761">
              <a:buFont typeface="+mj-lt"/>
              <a:buAutoNum type="arabicPeriod"/>
            </a:pPr>
            <a:r>
              <a:rPr lang="da-DK" sz="1657" i="1" dirty="0">
                <a:solidFill>
                  <a:srgbClr val="FF0000"/>
                </a:solidFill>
              </a:rPr>
              <a:t>Da der </a:t>
            </a:r>
            <a:r>
              <a:rPr lang="da-DK" sz="1657" i="1" u="sng" dirty="0">
                <a:solidFill>
                  <a:srgbClr val="FF0000"/>
                </a:solidFill>
              </a:rPr>
              <a:t>ikke</a:t>
            </a:r>
            <a:r>
              <a:rPr lang="da-DK" sz="1657" i="1" dirty="0">
                <a:solidFill>
                  <a:srgbClr val="FF0000"/>
                </a:solidFill>
              </a:rPr>
              <a:t> er aftalt ejendomsforbehold, kan tabletten ikke tages tilbage.</a:t>
            </a:r>
            <a:endParaRPr lang="da-DK" sz="1657" dirty="0">
              <a:solidFill>
                <a:srgbClr val="FF0000"/>
              </a:solidFill>
            </a:endParaRPr>
          </a:p>
          <a:p>
            <a:endParaRPr lang="da-DK" sz="1657" dirty="0"/>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Tree>
    <p:extLst>
      <p:ext uri="{BB962C8B-B14F-4D97-AF65-F5344CB8AC3E}">
        <p14:creationId xmlns:p14="http://schemas.microsoft.com/office/powerpoint/2010/main" val="1587727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3072"/>
            <a:ext cx="8542730" cy="568674"/>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2 – KAL § 33</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16" name="object 16"/>
          <p:cNvSpPr txBox="1"/>
          <p:nvPr/>
        </p:nvSpPr>
        <p:spPr>
          <a:xfrm>
            <a:off x="9156046" y="4431774"/>
            <a:ext cx="459581" cy="274779"/>
          </a:xfrm>
          <a:prstGeom prst="rect">
            <a:avLst/>
          </a:prstGeom>
        </p:spPr>
        <p:txBody>
          <a:bodyPr vert="horz" wrap="square" lIns="0" tIns="14883" rIns="0" bIns="0" rtlCol="0">
            <a:spAutoFit/>
          </a:bodyPr>
          <a:lstStyle/>
          <a:p>
            <a:pPr marL="11906">
              <a:spcBef>
                <a:spcPts val="117"/>
              </a:spcBef>
            </a:pPr>
            <a:r>
              <a:rPr sz="1688" i="1" spc="9" dirty="0">
                <a:solidFill>
                  <a:srgbClr val="FFFFFF"/>
                </a:solidFill>
                <a:latin typeface="Arial"/>
                <a:cs typeface="Arial"/>
              </a:rPr>
              <a:t>25</a:t>
            </a:r>
            <a:r>
              <a:rPr sz="1688" i="1" spc="18" dirty="0">
                <a:solidFill>
                  <a:srgbClr val="FFFFFF"/>
                </a:solidFill>
                <a:latin typeface="Arial"/>
                <a:cs typeface="Arial"/>
              </a:rPr>
              <a:t>%</a:t>
            </a:r>
            <a:endParaRPr sz="1688">
              <a:latin typeface="Arial"/>
              <a:cs typeface="Arial"/>
            </a:endParaRPr>
          </a:p>
        </p:txBody>
      </p:sp>
      <p:sp>
        <p:nvSpPr>
          <p:cNvPr id="6" name="Tekstfelt 5">
            <a:extLst>
              <a:ext uri="{FF2B5EF4-FFF2-40B4-BE49-F238E27FC236}">
                <a16:creationId xmlns:a16="http://schemas.microsoft.com/office/drawing/2014/main" id="{F4F8A525-CF4C-13AC-3A8B-9B57BAC8AA0E}"/>
              </a:ext>
            </a:extLst>
          </p:cNvPr>
          <p:cNvSpPr txBox="1"/>
          <p:nvPr/>
        </p:nvSpPr>
        <p:spPr>
          <a:xfrm>
            <a:off x="1993436" y="2539045"/>
            <a:ext cx="8205192" cy="1367362"/>
          </a:xfrm>
          <a:prstGeom prst="rect">
            <a:avLst/>
          </a:prstGeom>
          <a:noFill/>
        </p:spPr>
        <p:txBody>
          <a:bodyPr wrap="square">
            <a:spAutoFit/>
          </a:bodyPr>
          <a:lstStyle/>
          <a:p>
            <a:r>
              <a:rPr lang="da-DK" sz="1657" dirty="0"/>
              <a:t>§ 33. </a:t>
            </a:r>
          </a:p>
          <a:p>
            <a:endParaRPr lang="da-DK" sz="1657" dirty="0"/>
          </a:p>
          <a:p>
            <a:r>
              <a:rPr lang="da-DK" sz="1657" dirty="0"/>
              <a:t>Overdrages kreditgiverens rettigheder i henhold til en kreditaftale til tredjemand, har forbrugeren over for erhververen </a:t>
            </a:r>
            <a:r>
              <a:rPr lang="da-DK" sz="1657" dirty="0">
                <a:solidFill>
                  <a:srgbClr val="FF0000"/>
                </a:solidFill>
              </a:rPr>
              <a:t>ret til at gøre enhver indsigelse gældende</a:t>
            </a:r>
            <a:r>
              <a:rPr lang="da-DK" sz="1657" dirty="0"/>
              <a:t>, som forbrugeren kunne gøre gældende over for den oprindelige kreditgiver.</a:t>
            </a:r>
          </a:p>
        </p:txBody>
      </p:sp>
    </p:spTree>
    <p:extLst>
      <p:ext uri="{BB962C8B-B14F-4D97-AF65-F5344CB8AC3E}">
        <p14:creationId xmlns:p14="http://schemas.microsoft.com/office/powerpoint/2010/main" val="3526247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3</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520846"/>
          </a:xfrm>
          <a:prstGeom prst="rect">
            <a:avLst/>
          </a:prstGeom>
        </p:spPr>
        <p:txBody>
          <a:bodyPr vert="horz" wrap="square" lIns="0" tIns="183952" rIns="0" bIns="0" rtlCol="0">
            <a:spAutoFit/>
          </a:bodyPr>
          <a:lstStyle/>
          <a:p>
            <a:r>
              <a:rPr lang="da-DK" sz="1657" dirty="0"/>
              <a:t>Claire går ind i det lokale Panasonic Center, og kigger på nyt TV. Hun forelsker sig hurtigt i et 70” TV med den nyeste teknologi. </a:t>
            </a:r>
          </a:p>
          <a:p>
            <a:endParaRPr lang="da-DK" sz="1657" dirty="0"/>
          </a:p>
          <a:p>
            <a:r>
              <a:rPr lang="da-DK" sz="1657" dirty="0"/>
              <a:t>Prisen er dog lidt pebret, så hun aftaler med sælgeren at få købet finansieret ved at betale over fire år. Prisen er 20.000 kr., og Claire betaler 4.500 kr. i udbetaling. Aftalen er, at hun skal betale 400 kr. om måneden i fire år, dvs. i alt 23.700 kr. </a:t>
            </a:r>
          </a:p>
          <a:p>
            <a:r>
              <a:rPr lang="da-DK" sz="1657" dirty="0"/>
              <a:t> </a:t>
            </a:r>
          </a:p>
          <a:p>
            <a:r>
              <a:rPr lang="da-DK" sz="1657" dirty="0"/>
              <a:t>Efter ti måneder bliver Claire fyret fra hendes arbejde, og hun kan ikke længere betale ydelserne. Da hun ikke betaler ydelse nummer 11, forlanger firmaet at få deres TV tilbage. Claire nægter at tilbagelevere </a:t>
            </a:r>
            <a:r>
              <a:rPr lang="da-DK" sz="1657" dirty="0" err="1"/>
              <a:t>TV’et</a:t>
            </a:r>
            <a:r>
              <a:rPr lang="da-DK" sz="1657" dirty="0"/>
              <a:t>, da hun håber på at få et job meget hurtigt, og derefter kunne genoptage betalingerne. </a:t>
            </a:r>
          </a:p>
          <a:p>
            <a:endParaRPr lang="da-DK" sz="1657" dirty="0"/>
          </a:p>
          <a:p>
            <a:r>
              <a:rPr lang="da-DK" sz="1657" dirty="0"/>
              <a:t>P.t. er restgælden 15.200 kr., og den forfaldne gæld er 400 kr. </a:t>
            </a:r>
          </a:p>
          <a:p>
            <a:endParaRPr lang="da-DK" sz="1657" dirty="0"/>
          </a:p>
          <a:p>
            <a:r>
              <a:rPr lang="da-DK" sz="1657" u="sng" dirty="0"/>
              <a:t>Spørgsmål</a:t>
            </a:r>
            <a:r>
              <a:rPr lang="da-DK" sz="1657" dirty="0"/>
              <a:t>:</a:t>
            </a:r>
          </a:p>
          <a:p>
            <a:r>
              <a:rPr lang="da-DK" sz="1657" dirty="0"/>
              <a:t> </a:t>
            </a:r>
          </a:p>
          <a:p>
            <a:r>
              <a:rPr lang="da-DK" sz="1657" dirty="0"/>
              <a:t>1. 	Kan firmaet forlange at få deres TV tilbage? </a:t>
            </a:r>
          </a:p>
        </p:txBody>
      </p:sp>
    </p:spTree>
    <p:extLst>
      <p:ext uri="{BB962C8B-B14F-4D97-AF65-F5344CB8AC3E}">
        <p14:creationId xmlns:p14="http://schemas.microsoft.com/office/powerpoint/2010/main" val="2012350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3072"/>
            <a:ext cx="8542730" cy="568674"/>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3 – KAL § 29</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3245817"/>
          </a:xfrm>
          <a:prstGeom prst="rect">
            <a:avLst/>
          </a:prstGeom>
        </p:spPr>
        <p:txBody>
          <a:bodyPr vert="horz" wrap="square" lIns="0" tIns="183952" rIns="0" bIns="0" rtlCol="0">
            <a:spAutoFit/>
          </a:bodyPr>
          <a:lstStyle/>
          <a:p>
            <a:r>
              <a:rPr lang="da-DK" sz="1657" u="sng" dirty="0"/>
              <a:t>Spørgsmål</a:t>
            </a:r>
            <a:r>
              <a:rPr lang="da-DK" sz="1657" dirty="0"/>
              <a:t>:</a:t>
            </a:r>
          </a:p>
          <a:p>
            <a:r>
              <a:rPr lang="da-DK" sz="1657" dirty="0"/>
              <a:t> </a:t>
            </a:r>
          </a:p>
          <a:p>
            <a:r>
              <a:rPr lang="da-DK" sz="1657" dirty="0"/>
              <a:t>1. 	Kan firmaet forlange at få deres TV tilbage? </a:t>
            </a:r>
          </a:p>
          <a:p>
            <a:endParaRPr lang="da-DK" sz="1657" i="1" dirty="0">
              <a:solidFill>
                <a:srgbClr val="FF0000"/>
              </a:solidFill>
            </a:endParaRPr>
          </a:p>
          <a:p>
            <a:endParaRPr lang="da-DK" sz="1657" dirty="0">
              <a:solidFill>
                <a:srgbClr val="FF0000"/>
              </a:solidFill>
            </a:endParaRPr>
          </a:p>
          <a:p>
            <a:pPr marL="420761" indent="-420761">
              <a:buFont typeface="+mj-lt"/>
              <a:buAutoNum type="arabicPeriod"/>
            </a:pPr>
            <a:r>
              <a:rPr lang="da-DK" sz="1657" i="1" dirty="0">
                <a:solidFill>
                  <a:srgbClr val="FF0000"/>
                </a:solidFill>
              </a:rPr>
              <a:t>Betingelserne i </a:t>
            </a:r>
            <a:r>
              <a:rPr lang="da-DK" sz="1657" b="1" i="1" dirty="0">
                <a:solidFill>
                  <a:srgbClr val="FF0000"/>
                </a:solidFill>
              </a:rPr>
              <a:t>KAL § 29</a:t>
            </a:r>
            <a:r>
              <a:rPr lang="da-DK" sz="1657" i="1" dirty="0">
                <a:solidFill>
                  <a:srgbClr val="FF0000"/>
                </a:solidFill>
              </a:rPr>
              <a:t> skal være opfyldt. Forfaldne ydelser skal udgøre mindst 10 % af det samlede beløb, dvs. 2.370 kr., hvilket det ikke gør, hvorfor </a:t>
            </a:r>
            <a:r>
              <a:rPr lang="da-DK" sz="1657" i="1" dirty="0" err="1">
                <a:solidFill>
                  <a:srgbClr val="FF0000"/>
                </a:solidFill>
              </a:rPr>
              <a:t>TV’et</a:t>
            </a:r>
            <a:r>
              <a:rPr lang="da-DK" sz="1657" i="1" dirty="0">
                <a:solidFill>
                  <a:srgbClr val="FF0000"/>
                </a:solidFill>
              </a:rPr>
              <a:t> ikke kan tages tilbage. </a:t>
            </a:r>
          </a:p>
          <a:p>
            <a:endParaRPr lang="da-DK" sz="1657" i="1" dirty="0">
              <a:solidFill>
                <a:srgbClr val="FF0000"/>
              </a:solidFill>
            </a:endParaRPr>
          </a:p>
          <a:p>
            <a:r>
              <a:rPr lang="da-DK" sz="1657" i="1" dirty="0">
                <a:solidFill>
                  <a:srgbClr val="FF0000"/>
                </a:solidFill>
              </a:rPr>
              <a:t>Kommer Claire bagud med 2 ydelser skal de udeblevne ydelser udgøre 5 %, dvs. 1.185 kr. Det er først opfyldt, når Claire er udeblevet med 3 afdrag.</a:t>
            </a:r>
            <a:endParaRPr lang="da-DK" sz="1657" dirty="0">
              <a:solidFill>
                <a:srgbClr val="FF0000"/>
              </a:solidFill>
            </a:endParaRPr>
          </a:p>
          <a:p>
            <a:endParaRPr lang="da-DK" sz="1657" dirty="0">
              <a:solidFill>
                <a:srgbClr val="FF0000"/>
              </a:solidFill>
            </a:endParaRPr>
          </a:p>
        </p:txBody>
      </p:sp>
    </p:spTree>
    <p:extLst>
      <p:ext uri="{BB962C8B-B14F-4D97-AF65-F5344CB8AC3E}">
        <p14:creationId xmlns:p14="http://schemas.microsoft.com/office/powerpoint/2010/main" val="3352423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3072"/>
            <a:ext cx="8542730" cy="568674"/>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3 – KAL § 29</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6" name="Tekstfelt 5">
            <a:extLst>
              <a:ext uri="{FF2B5EF4-FFF2-40B4-BE49-F238E27FC236}">
                <a16:creationId xmlns:a16="http://schemas.microsoft.com/office/drawing/2014/main" id="{A72220D7-6D00-64C5-DAA1-22184292D8AD}"/>
              </a:ext>
            </a:extLst>
          </p:cNvPr>
          <p:cNvSpPr txBox="1"/>
          <p:nvPr/>
        </p:nvSpPr>
        <p:spPr>
          <a:xfrm>
            <a:off x="1993436" y="2114164"/>
            <a:ext cx="8205192" cy="1877373"/>
          </a:xfrm>
          <a:prstGeom prst="rect">
            <a:avLst/>
          </a:prstGeom>
          <a:noFill/>
        </p:spPr>
        <p:txBody>
          <a:bodyPr wrap="square">
            <a:spAutoFit/>
          </a:bodyPr>
          <a:lstStyle/>
          <a:p>
            <a:r>
              <a:rPr lang="da-DK" sz="1657" dirty="0"/>
              <a:t>§ 29. </a:t>
            </a:r>
          </a:p>
          <a:p>
            <a:endParaRPr lang="da-DK" sz="1657" dirty="0"/>
          </a:p>
          <a:p>
            <a:r>
              <a:rPr lang="da-DK" sz="1657" dirty="0"/>
              <a:t>Undlader forbrugeren i et kreditkøb at opfylde sin betalingspligt, har kreditgiveren ikke af den grund ret til at forlange betaling af beløb, som ellers ikke ville være forfaldet, </a:t>
            </a:r>
            <a:r>
              <a:rPr lang="da-DK" sz="1657" dirty="0">
                <a:solidFill>
                  <a:srgbClr val="FF0000"/>
                </a:solidFill>
              </a:rPr>
              <a:t>tage det solgte tilbage </a:t>
            </a:r>
            <a:r>
              <a:rPr lang="da-DK" sz="1657" dirty="0"/>
              <a:t>eller gøre anden aftalt særlig retsvirkning af undladelsen gældende, </a:t>
            </a:r>
            <a:r>
              <a:rPr lang="da-DK" sz="1657" dirty="0">
                <a:highlight>
                  <a:srgbClr val="FFFF00"/>
                </a:highlight>
              </a:rPr>
              <a:t>medmindre</a:t>
            </a:r>
            <a:r>
              <a:rPr lang="da-DK" sz="1657" dirty="0"/>
              <a:t> forbrugeren er udeblevet med et beløb 30 dage efter dets forfaldstid og betingelserne i stk. 2 er opfyldt.</a:t>
            </a:r>
          </a:p>
        </p:txBody>
      </p:sp>
    </p:spTree>
    <p:extLst>
      <p:ext uri="{BB962C8B-B14F-4D97-AF65-F5344CB8AC3E}">
        <p14:creationId xmlns:p14="http://schemas.microsoft.com/office/powerpoint/2010/main" val="2190949219"/>
      </p:ext>
    </p:extLst>
  </p:cSld>
  <p:clrMapOvr>
    <a:masterClrMapping/>
  </p:clrMapOvr>
</p:sld>
</file>

<file path=ppt/theme/theme1.xml><?xml version="1.0" encoding="utf-8"?>
<a:theme xmlns:a="http://schemas.openxmlformats.org/drawingml/2006/main" name="Office-tema">
  <a:themeElements>
    <a:clrScheme name="Brugerdefineret 2">
      <a:dk1>
        <a:srgbClr val="002E6D"/>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FTU_billeder_aptos" id="{35775C9F-D157-4C8E-B587-0126E113DDDC}" vid="{91DEF0AC-B267-4596-BAE2-C374DB3E75AD}"/>
    </a:ext>
  </a:extLst>
</a:theme>
</file>

<file path=docProps/app.xml><?xml version="1.0" encoding="utf-8"?>
<Properties xmlns="http://schemas.openxmlformats.org/officeDocument/2006/extended-properties" xmlns:vt="http://schemas.openxmlformats.org/officeDocument/2006/docPropsVTypes">
  <Template>PowerPoint_FTU_billeder_aptos</Template>
  <TotalTime>60</TotalTime>
  <Words>1566</Words>
  <Application>Microsoft Office PowerPoint</Application>
  <PresentationFormat>Widescreen</PresentationFormat>
  <Paragraphs>108</Paragraphs>
  <Slides>13</Slides>
  <Notes>0</Notes>
  <HiddenSlides>0</HiddenSlides>
  <MMClips>0</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13</vt:i4>
      </vt:variant>
    </vt:vector>
  </HeadingPairs>
  <TitlesOfParts>
    <vt:vector size="18" baseType="lpstr">
      <vt:lpstr>Aptos</vt:lpstr>
      <vt:lpstr>Aptos ExtraBold</vt:lpstr>
      <vt:lpstr>Arial</vt:lpstr>
      <vt:lpstr>Times New Roman</vt:lpstr>
      <vt:lpstr>Office-tema</vt:lpstr>
      <vt:lpstr>Kreditaftaler</vt:lpstr>
      <vt:lpstr>Opgave 1</vt:lpstr>
      <vt:lpstr>Opgave 1 – KAL § 19</vt:lpstr>
      <vt:lpstr>Opgave 2</vt:lpstr>
      <vt:lpstr>Opgave 2 – KAL § 33</vt:lpstr>
      <vt:lpstr>Opgave 2 – KAL § 33</vt:lpstr>
      <vt:lpstr>Opgave 3</vt:lpstr>
      <vt:lpstr>Opgave 3 – KAL § 29</vt:lpstr>
      <vt:lpstr>Opgave 3 – KAL § 29</vt:lpstr>
      <vt:lpstr>Opgave 4</vt:lpstr>
      <vt:lpstr>Opgave 4</vt:lpstr>
      <vt:lpstr>Opgave 4</vt:lpstr>
      <vt:lpstr>Opgave 4</vt:lpstr>
    </vt:vector>
  </TitlesOfParts>
  <Company>Cphbusiness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Søren Thestrup (SOTH - Lektor - Cphbusiness)</dc:creator>
  <cp:keywords>Kreditaftaler</cp:keywords>
  <cp:lastModifiedBy>Henrik Vejlgaard</cp:lastModifiedBy>
  <cp:revision>20</cp:revision>
  <dcterms:created xsi:type="dcterms:W3CDTF">2024-11-13T09:39:13Z</dcterms:created>
  <dcterms:modified xsi:type="dcterms:W3CDTF">2025-11-27T11:37:26Z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2025-11-27T11:37:26Z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9aafd452-b819-40a3-a400-f94ff33b0125</vt:lpwstr>
  </property>
  <property fmtid="{D5CDD505-2E9C-101B-9397-08002B2CF9AE}" pid="7" name="MSIP_Label_defa4170-0d19-0005-0004-bc88714345d2_ActionId">
    <vt:lpwstr>535709ce-b70e-49d1-9a77-4e7cbc1797ee</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